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D_B047902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7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71" r:id="rId14"/>
    <p:sldId id="270" r:id="rId15"/>
    <p:sldId id="263" r:id="rId16"/>
    <p:sldId id="273" r:id="rId17"/>
    <p:sldId id="272" r:id="rId18"/>
    <p:sldId id="274" r:id="rId19"/>
    <p:sldId id="275" r:id="rId20"/>
    <p:sldId id="279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64" r:id="rId29"/>
    <p:sldId id="265" r:id="rId30"/>
    <p:sldId id="266" r:id="rId31"/>
  </p:sldIdLst>
  <p:sldSz cx="9144000" cy="5143500" type="screen16x9"/>
  <p:notesSz cx="6797675" cy="9928225"/>
  <p:embeddedFontLs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06" autoAdjust="0"/>
  </p:normalViewPr>
  <p:slideViewPr>
    <p:cSldViewPr snapToGrid="0">
      <p:cViewPr varScale="1">
        <p:scale>
          <a:sx n="128" d="100"/>
          <a:sy n="128" d="100"/>
        </p:scale>
        <p:origin x="62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comments/modernComment_10D_B04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3B735-31A6-4B94-B324-AEC3B88A2714}" authorId="{BB462DE2-D5A3-4CDD-EBFB-944871D754D4}" created="2025-09-21T10:26:03.257">
    <pc:sldMkLst xmlns:pc="http://schemas.microsoft.com/office/powerpoint/2013/main/command">
      <pc:docMk/>
      <pc:sldMk cId="2957479970" sldId="269"/>
    </pc:sldMkLst>
    <p188:txBody>
      <a:bodyPr/>
      <a:lstStyle/>
      <a:p>
        <a:r>
          <a:rPr lang="ru-RU"/>
          <a:t>Поправить текст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7E5950C-4D17-5BFF-D3E4-CBFA21DA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917F93D-DF74-6E22-AEA8-BDDD025D7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A92F22-B565-E29F-380E-26D741EEF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1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OSPF в DMVPN</a:t>
            </a:r>
          </a:p>
          <a:p>
            <a:r>
              <a:rPr lang="ru-RU" b="1" dirty="0"/>
              <a:t>Динамическая адаптация:</a:t>
            </a:r>
            <a:r>
              <a:rPr lang="ru-RU" dirty="0"/>
              <a:t> OSPF автоматически обновляет таблицы маршрутизации при изменении топологии сети (подключении нового </a:t>
            </a:r>
            <a:r>
              <a:rPr lang="ru-RU" dirty="0" err="1"/>
              <a:t>Spoke</a:t>
            </a:r>
            <a:r>
              <a:rPr lang="ru-RU" dirty="0"/>
              <a:t>, падении туннеля), что идеально сочетается с динамической природой DMVPN.</a:t>
            </a:r>
          </a:p>
          <a:p>
            <a:r>
              <a:rPr lang="ru-RU" b="1" dirty="0"/>
              <a:t>Быстрая конвергенция с BFD:</a:t>
            </a:r>
            <a:r>
              <a:rPr lang="ru-RU" dirty="0"/>
              <a:t> Интеграция с протоколом BFD позволяет обнаруживать сбои на уровне туннеля за миллисекунды, что критически важно для своевременного перехода на резервный канал.</a:t>
            </a:r>
          </a:p>
          <a:p>
            <a:r>
              <a:rPr lang="ru-RU" b="1" dirty="0"/>
              <a:t>Отказоустойчивость:</a:t>
            </a:r>
            <a:r>
              <a:rPr lang="ru-RU" dirty="0"/>
              <a:t> OSPF поддерживает несколько путей к одной сети, обеспечивая балансировку нагрузки и мгновенное переключение при падении основного пути.</a:t>
            </a:r>
          </a:p>
          <a:p>
            <a:r>
              <a:rPr lang="ru-RU" b="1" dirty="0"/>
              <a:t>Стандартизация:</a:t>
            </a:r>
            <a:r>
              <a:rPr lang="ru-RU" dirty="0"/>
              <a:t> OSPF является открытым стандартом, что обеспечивает совместимость оборудования разных производителей.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OSPF в DMVPN</a:t>
            </a:r>
          </a:p>
          <a:p>
            <a:r>
              <a:rPr lang="ru-RU" b="1" dirty="0"/>
              <a:t>Сложность конфигурации:</a:t>
            </a:r>
            <a:r>
              <a:rPr lang="ru-RU" dirty="0"/>
              <a:t> Настройка OSPF поверх DMVPN требует глубокого понимания обеих технологий и внимания к деталям.</a:t>
            </a:r>
          </a:p>
          <a:p>
            <a:r>
              <a:rPr lang="ru-RU" b="1" dirty="0"/>
              <a:t>Требования к </a:t>
            </a:r>
            <a:r>
              <a:rPr lang="ru-RU" b="1" dirty="0" err="1"/>
              <a:t>дизафну</a:t>
            </a:r>
            <a:r>
              <a:rPr lang="ru-RU" b="1" dirty="0"/>
              <a:t> сети (Design </a:t>
            </a:r>
            <a:r>
              <a:rPr lang="ru-RU" b="1" dirty="0" err="1"/>
              <a:t>Constraints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b="1" dirty="0"/>
              <a:t>Тип сети (Network Type):</a:t>
            </a:r>
            <a:r>
              <a:rPr lang="ru-RU" dirty="0"/>
              <a:t> На туннельных интерфейсах </a:t>
            </a:r>
            <a:r>
              <a:rPr lang="ru-RU" b="1" dirty="0"/>
              <a:t>нельзя</a:t>
            </a:r>
            <a:r>
              <a:rPr lang="ru-RU" dirty="0"/>
              <a:t> использовать тип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(так как </a:t>
            </a:r>
            <a:r>
              <a:rPr lang="ru-RU" dirty="0" err="1"/>
              <a:t>mGRE</a:t>
            </a:r>
            <a:r>
              <a:rPr lang="ru-RU" dirty="0"/>
              <a:t> не является широковещательной средой по умолчанию). Стандартный выбор —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point-to-multipoint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non-broadcast</a:t>
            </a:r>
            <a:r>
              <a:rPr lang="ru-RU" dirty="0"/>
              <a:t> (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p2mp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nbma</a:t>
            </a:r>
            <a:r>
              <a:rPr lang="ru-RU" dirty="0"/>
              <a:t>) или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point-to-point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Выбор DR/BDR:</a:t>
            </a:r>
            <a:r>
              <a:rPr lang="ru-RU" dirty="0"/>
              <a:t> В сети типа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выбор </a:t>
            </a:r>
            <a:r>
              <a:rPr lang="ru-RU" dirty="0" err="1"/>
              <a:t>Designated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 (DR) в хабе может привести к неоптимальному трафику, так как все </a:t>
            </a:r>
            <a:r>
              <a:rPr lang="ru-RU" dirty="0" err="1"/>
              <a:t>Spokes</a:t>
            </a:r>
            <a:r>
              <a:rPr lang="ru-RU" dirty="0"/>
              <a:t> будут общаться через него, даже для </a:t>
            </a:r>
            <a:r>
              <a:rPr lang="ru-RU" dirty="0" err="1"/>
              <a:t>Spoke-to-Spoke</a:t>
            </a:r>
            <a:r>
              <a:rPr lang="ru-RU" dirty="0"/>
              <a:t> трафика. Это убивает одно из главных преимуществ DMVPN </a:t>
            </a:r>
            <a:r>
              <a:rPr lang="ru-RU" dirty="0" err="1"/>
              <a:t>Phase</a:t>
            </a:r>
            <a:r>
              <a:rPr lang="ru-RU" dirty="0"/>
              <a:t> 3.</a:t>
            </a:r>
          </a:p>
          <a:p>
            <a:r>
              <a:rPr lang="ru-RU" b="1" dirty="0"/>
              <a:t>Нагрузка на ЦПУ (CPU </a:t>
            </a:r>
            <a:r>
              <a:rPr lang="ru-RU" b="1" dirty="0" err="1"/>
              <a:t>Overhead</a:t>
            </a:r>
            <a:r>
              <a:rPr lang="ru-RU" b="1" dirty="0"/>
              <a:t>):</a:t>
            </a:r>
            <a:r>
              <a:rPr lang="ru-RU" dirty="0"/>
              <a:t> Процесс расчета кратчайших путей (SPF) и постоянный обмен LSU/LSA пакетами могут создавать нагрузку на процессоры маршрутизаторов, особенно на Хабе.</a:t>
            </a:r>
          </a:p>
          <a:p>
            <a:r>
              <a:rPr lang="ru-RU" b="1" dirty="0"/>
              <a:t>Потенциальные проблемы с соседствами (</a:t>
            </a:r>
            <a:r>
              <a:rPr lang="ru-RU" b="1" dirty="0" err="1"/>
              <a:t>Adjacency</a:t>
            </a:r>
            <a:r>
              <a:rPr lang="ru-RU" b="1" dirty="0"/>
              <a:t> </a:t>
            </a:r>
            <a:r>
              <a:rPr lang="ru-RU" b="1" dirty="0" err="1"/>
              <a:t>Issues</a:t>
            </a:r>
            <a:r>
              <a:rPr lang="ru-RU" b="1" dirty="0"/>
              <a:t>):</a:t>
            </a:r>
            <a:r>
              <a:rPr lang="ru-RU" dirty="0"/>
              <a:t> Из-за того, что туннели могут проходить через NAT (CGNAT на стороне оператора связи), могут возникать сложности с установлением и поддержанием OSPF-соседства.</a:t>
            </a:r>
          </a:p>
          <a:p>
            <a:r>
              <a:rPr lang="ru-RU" b="1" dirty="0"/>
              <a:t>Сложность диагностики:</a:t>
            </a:r>
            <a:r>
              <a:rPr lang="ru-RU" dirty="0"/>
              <a:t> Комбинация двух сложных технологий (DMVPN + OSPF) может затруднять поиск и устранение неисправностей для неподготовленного специалиста.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53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1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92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DBE5-2584-F3C4-46DF-D713BFD7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266394-AA31-F3D9-3C4C-3C5AC8830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A517B4-BD81-2A12-89F4-9415788BA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Идеальное разделение транспортной и клиентской сетей (</a:t>
            </a:r>
            <a:r>
              <a:rPr lang="ru-RU" b="1" dirty="0" err="1"/>
              <a:t>Separation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Control </a:t>
            </a:r>
            <a:r>
              <a:rPr lang="ru-RU" b="1" dirty="0" err="1"/>
              <a:t>and</a:t>
            </a:r>
            <a:r>
              <a:rPr lang="ru-RU" b="1" dirty="0"/>
              <a:t> Data </a:t>
            </a:r>
            <a:r>
              <a:rPr lang="ru-RU" b="1" dirty="0" err="1"/>
              <a:t>Plane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BGP изначально </a:t>
            </a:r>
            <a:r>
              <a:rPr lang="ru-RU" dirty="0" err="1"/>
              <a:t>designed</a:t>
            </a:r>
            <a:r>
              <a:rPr lang="ru-RU" dirty="0"/>
              <a:t> для работы поверх других протоколов (в данном случае — поверх </a:t>
            </a:r>
            <a:r>
              <a:rPr lang="ru-RU" dirty="0" err="1"/>
              <a:t>IPsec</a:t>
            </a:r>
            <a:r>
              <a:rPr lang="ru-RU" dirty="0"/>
              <a:t>/GRE). Он не имеет таких жестких требований к типу канала, как OSPF.</a:t>
            </a:r>
          </a:p>
          <a:p>
            <a:pPr lvl="1"/>
            <a:r>
              <a:rPr lang="ru-RU" dirty="0"/>
              <a:t>Он не пытается установить "соседство" на основе L2-multicast, что идеально подходит для туннелей </a:t>
            </a:r>
            <a:r>
              <a:rPr lang="ru-RU" dirty="0" err="1"/>
              <a:t>mGRE</a:t>
            </a:r>
            <a:r>
              <a:rPr lang="ru-RU" dirty="0"/>
              <a:t>.</a:t>
            </a:r>
          </a:p>
          <a:p>
            <a:r>
              <a:rPr lang="ru-RU" b="1" dirty="0"/>
              <a:t>Бескомпромиссная масштабируемость:</a:t>
            </a:r>
            <a:endParaRPr lang="ru-RU" dirty="0"/>
          </a:p>
          <a:p>
            <a:pPr lvl="1"/>
            <a:r>
              <a:rPr lang="ru-RU" dirty="0"/>
              <a:t>BGP является де-факто стандартом для интернета и огромных сетей провайдеров. Он легко может управлять десятками тысяч маршрутов, что делает его непревзойденным для очень крупных DMVPN-развертываний с сотнями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Инкрементальные обновления — BGP не пересылает всю таблицу маршрутизации при изменении, а только сами изменения, что снижает нагрузку.</a:t>
            </a:r>
          </a:p>
          <a:p>
            <a:r>
              <a:rPr lang="ru-RU" b="1" dirty="0"/>
              <a:t>Гибкость и контроль политик маршрутизации:</a:t>
            </a:r>
            <a:endParaRPr lang="ru-RU" dirty="0"/>
          </a:p>
          <a:p>
            <a:pPr lvl="1"/>
            <a:r>
              <a:rPr lang="ru-RU" dirty="0"/>
              <a:t>Это главное преимущество. С помощью </a:t>
            </a:r>
            <a:r>
              <a:rPr lang="ru-RU" b="1" dirty="0"/>
              <a:t>атрибутов BGP</a:t>
            </a:r>
            <a:r>
              <a:rPr lang="ru-RU" dirty="0"/>
              <a:t>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MED, </a:t>
            </a:r>
            <a:r>
              <a:rPr lang="ru-RU" dirty="0" err="1"/>
              <a:t>Communities</a:t>
            </a:r>
            <a:r>
              <a:rPr lang="ru-RU" dirty="0"/>
              <a:t>) можно невероятно гибко управлять трафиком. Например:</a:t>
            </a:r>
          </a:p>
          <a:p>
            <a:pPr lvl="2"/>
            <a:r>
              <a:rPr lang="ru-RU" dirty="0"/>
              <a:t>Назначить тег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ru-RU" dirty="0"/>
              <a:t>) для маршрутов из офиса А и на Хабе задать правило, что трафик к этому офису должен идти только через основное облако.</a:t>
            </a:r>
          </a:p>
          <a:p>
            <a:pPr lvl="2"/>
            <a:r>
              <a:rPr lang="ru-RU" dirty="0"/>
              <a:t>С помощью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</a:t>
            </a:r>
            <a:r>
              <a:rPr lang="ru-RU" dirty="0"/>
              <a:t> явно указать предпочтительный путь для определенных сетей.</a:t>
            </a:r>
          </a:p>
          <a:p>
            <a:pPr lvl="2"/>
            <a:r>
              <a:rPr lang="ru-RU" dirty="0"/>
              <a:t>Легко фильтровать и перераспределять маршруты.</a:t>
            </a:r>
          </a:p>
          <a:p>
            <a:r>
              <a:rPr lang="ru-RU" b="1" dirty="0"/>
              <a:t>Стабильность и предсказуемость:</a:t>
            </a:r>
            <a:endParaRPr lang="ru-RU" dirty="0"/>
          </a:p>
          <a:p>
            <a:pPr lvl="1"/>
            <a:r>
              <a:rPr lang="ru-RU" dirty="0"/>
              <a:t>BGP использует TCP-сессии для установления соседства. Это надежный и предсказуемый механизм.</a:t>
            </a:r>
          </a:p>
          <a:p>
            <a:pPr lvl="1"/>
            <a:r>
              <a:rPr lang="ru-RU" dirty="0"/>
              <a:t>Он менее чувствителен к временным колебаниям канала, чем IGP (OSPF, EIGRP), которые могут постоянно перестраивать топологию.</a:t>
            </a:r>
          </a:p>
          <a:p>
            <a:r>
              <a:rPr lang="ru-RU" b="1" dirty="0"/>
              <a:t>Идеальная поддержка мульти-</a:t>
            </a:r>
            <a:r>
              <a:rPr lang="ru-RU" b="1" dirty="0" err="1"/>
              <a:t>хабной</a:t>
            </a:r>
            <a:r>
              <a:rPr lang="ru-RU" b="1" dirty="0"/>
              <a:t> архитектуры:</a:t>
            </a:r>
            <a:endParaRPr lang="ru-RU" dirty="0"/>
          </a:p>
          <a:p>
            <a:pPr lvl="1"/>
            <a:r>
              <a:rPr lang="ru-RU" dirty="0"/>
              <a:t>Если у вас два и более Хабов (для резервирования), BGP позволяет очень легко и гибко управлять предпочтениями трафика между ними, используя атрибуты. Это намного проще, чем добиться того же на OSPF.</a:t>
            </a:r>
          </a:p>
          <a:p>
            <a:r>
              <a:rPr lang="ru-RU" b="1" dirty="0"/>
              <a:t>Отсутствие проблем с DMVPN </a:t>
            </a:r>
            <a:r>
              <a:rPr lang="ru-RU" b="1" dirty="0" err="1"/>
              <a:t>Phase</a:t>
            </a:r>
            <a:r>
              <a:rPr lang="ru-RU" b="1" dirty="0"/>
              <a:t> 3 (</a:t>
            </a:r>
            <a:r>
              <a:rPr lang="ru-RU" b="1" dirty="0" err="1"/>
              <a:t>Spoke-to-Spoke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В отличие от OSPF, где нужно </a:t>
            </a:r>
            <a:r>
              <a:rPr lang="ru-RU" dirty="0" err="1"/>
              <a:t>carefully</a:t>
            </a:r>
            <a:r>
              <a:rPr lang="ru-RU" dirty="0"/>
              <a:t> настраивать типы сети, в BGP каждый </a:t>
            </a:r>
            <a:r>
              <a:rPr lang="ru-RU" dirty="0" err="1"/>
              <a:t>Spoke</a:t>
            </a:r>
            <a:r>
              <a:rPr lang="ru-RU" dirty="0"/>
              <a:t> является независимым BGP-пиром с Хабом. Прямые </a:t>
            </a:r>
            <a:r>
              <a:rPr lang="ru-RU" dirty="0" err="1"/>
              <a:t>Spoke-to-Spoke</a:t>
            </a:r>
            <a:r>
              <a:rPr lang="ru-RU" dirty="0"/>
              <a:t> туннели не влияют на BGP-сессии.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Высокий порог входа и сложность:</a:t>
            </a:r>
            <a:endParaRPr lang="ru-RU" dirty="0"/>
          </a:p>
          <a:p>
            <a:pPr lvl="1"/>
            <a:r>
              <a:rPr lang="ru-RU" dirty="0"/>
              <a:t>BGP — это сложный протокол. Для его правильной настройки требуется глубокое понимание его атрибутов и логики принятия решений. Это "тяжелая артиллерия", избыточная для маленьких сетей.</a:t>
            </a:r>
          </a:p>
          <a:p>
            <a:r>
              <a:rPr lang="ru-RU" b="1" dirty="0"/>
              <a:t>Более медленная конвергенция "из коробки":</a:t>
            </a:r>
            <a:endParaRPr lang="ru-RU" dirty="0"/>
          </a:p>
          <a:p>
            <a:pPr lvl="1"/>
            <a:r>
              <a:rPr lang="ru-RU" dirty="0"/>
              <a:t>По умолчанию таймеры BGP (</a:t>
            </a:r>
            <a:r>
              <a:rPr lang="ru-RU" dirty="0" err="1"/>
              <a:t>Keepalive</a:t>
            </a:r>
            <a:r>
              <a:rPr lang="ru-RU" dirty="0"/>
              <a:t>/</a:t>
            </a:r>
            <a:r>
              <a:rPr lang="ru-RU" dirty="0" err="1"/>
              <a:t>Holdtime</a:t>
            </a:r>
            <a:r>
              <a:rPr lang="ru-RU" dirty="0"/>
              <a:t>) настроены на 60/180 секунд. Это означает, что без настройки падение соседа может обнаруживаться до </a:t>
            </a:r>
            <a:r>
              <a:rPr lang="ru-RU" b="1" dirty="0"/>
              <a:t>3 минут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Решение:</a:t>
            </a:r>
            <a:r>
              <a:rPr lang="ru-RU" dirty="0"/>
              <a:t> Обязательная интеграция с </a:t>
            </a:r>
            <a:r>
              <a:rPr lang="ru-RU" b="1" dirty="0"/>
              <a:t>BFD</a:t>
            </a:r>
            <a:r>
              <a:rPr lang="ru-RU" dirty="0"/>
              <a:t>. BFD обнаружит падение канала за миллисекунды и разорвет BGP-сессию, форсируя немедленную конвергенцию.</a:t>
            </a:r>
          </a:p>
          <a:p>
            <a:r>
              <a:rPr lang="ru-RU" b="1" dirty="0"/>
              <a:t>Требует тщательного проектирования (Design):</a:t>
            </a:r>
            <a:endParaRPr lang="ru-RU" dirty="0"/>
          </a:p>
          <a:p>
            <a:pPr lvl="1"/>
            <a:r>
              <a:rPr lang="ru-RU" b="1" dirty="0" err="1"/>
              <a:t>Требуется反射тор</a:t>
            </a:r>
            <a:r>
              <a:rPr lang="ru-RU" b="1" dirty="0"/>
              <a:t> маршрут (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):</a:t>
            </a:r>
            <a:r>
              <a:rPr lang="ru-RU" dirty="0"/>
              <a:t> Поскольку у вас </a:t>
            </a:r>
            <a:r>
              <a:rPr lang="ru-RU" dirty="0" err="1"/>
              <a:t>iBGP</a:t>
            </a:r>
            <a:r>
              <a:rPr lang="ru-RU" dirty="0"/>
              <a:t>, для избежания правила "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ibgp</a:t>
            </a:r>
            <a:r>
              <a:rPr lang="ru-RU" dirty="0"/>
              <a:t> </a:t>
            </a:r>
            <a:r>
              <a:rPr lang="ru-RU" dirty="0" err="1"/>
              <a:t>between</a:t>
            </a:r>
            <a:r>
              <a:rPr lang="ru-RU" dirty="0"/>
              <a:t> </a:t>
            </a:r>
            <a:r>
              <a:rPr lang="ru-RU" dirty="0" err="1"/>
              <a:t>non-adjacent</a:t>
            </a:r>
            <a:r>
              <a:rPr lang="ru-RU" dirty="0"/>
              <a:t> </a:t>
            </a:r>
            <a:r>
              <a:rPr lang="ru-RU" dirty="0" err="1"/>
              <a:t>peers</a:t>
            </a:r>
            <a:r>
              <a:rPr lang="ru-RU" dirty="0"/>
              <a:t>" все </a:t>
            </a:r>
            <a:r>
              <a:rPr lang="ru-RU" dirty="0" err="1"/>
              <a:t>Spokes</a:t>
            </a:r>
            <a:r>
              <a:rPr lang="ru-RU" dirty="0"/>
              <a:t> должны быть пирами не друг с другом, а с одним или двумя Хабами, которые выступают в роли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Reflectors</a:t>
            </a:r>
            <a:r>
              <a:rPr lang="ru-RU" b="1" dirty="0"/>
              <a:t> (RR)</a:t>
            </a:r>
            <a:r>
              <a:rPr lang="ru-RU" dirty="0"/>
              <a:t>. Это добавляет уровень сложности в конфигурацию.</a:t>
            </a:r>
          </a:p>
          <a:p>
            <a:pPr lvl="1"/>
            <a:r>
              <a:rPr lang="ru-RU" b="1" dirty="0"/>
              <a:t>Next-</a:t>
            </a:r>
            <a:r>
              <a:rPr lang="ru-RU" b="1" dirty="0" err="1"/>
              <a:t>Hop</a:t>
            </a:r>
            <a:r>
              <a:rPr lang="ru-RU" b="1" dirty="0"/>
              <a:t> Processing:</a:t>
            </a:r>
            <a:r>
              <a:rPr lang="ru-RU" dirty="0"/>
              <a:t> Атрибут Next </a:t>
            </a:r>
            <a:r>
              <a:rPr lang="ru-RU" dirty="0" err="1"/>
              <a:t>Hop</a:t>
            </a:r>
            <a:r>
              <a:rPr lang="ru-RU" dirty="0"/>
              <a:t> для маршрутов, полученных от других </a:t>
            </a:r>
            <a:r>
              <a:rPr lang="ru-RU" dirty="0" err="1"/>
              <a:t>Spokes</a:t>
            </a:r>
            <a:r>
              <a:rPr lang="ru-RU" dirty="0"/>
              <a:t> через RR, будет указывать на исходный </a:t>
            </a:r>
            <a:r>
              <a:rPr lang="ru-RU" dirty="0" err="1"/>
              <a:t>Spoke</a:t>
            </a:r>
            <a:r>
              <a:rPr lang="ru-RU" dirty="0"/>
              <a:t>. Необходимо убедиться, что этот Next </a:t>
            </a:r>
            <a:r>
              <a:rPr lang="ru-RU" dirty="0" err="1"/>
              <a:t>Hop</a:t>
            </a:r>
            <a:r>
              <a:rPr lang="ru-RU" dirty="0"/>
              <a:t> (туннельный IP-адрес </a:t>
            </a:r>
            <a:r>
              <a:rPr lang="ru-RU" dirty="0" err="1"/>
              <a:t>Spoke</a:t>
            </a:r>
            <a:r>
              <a:rPr lang="ru-RU" dirty="0"/>
              <a:t>) доступен (для этого и нужен NHRP в DMVPN).</a:t>
            </a:r>
          </a:p>
          <a:p>
            <a:r>
              <a:rPr lang="ru-RU" b="1" dirty="0"/>
              <a:t>Меньшая автоматизация "из коробки":</a:t>
            </a:r>
            <a:endParaRPr lang="ru-RU" dirty="0"/>
          </a:p>
          <a:p>
            <a:pPr lvl="1"/>
            <a:r>
              <a:rPr lang="ru-RU" dirty="0"/>
              <a:t>В отличие от OSPF/EIGRP, которые автоматически находят соседей, BGP требует явного указания соседей (</a:t>
            </a:r>
            <a:r>
              <a:rPr lang="ru-RU" dirty="0" err="1"/>
              <a:t>пееров</a:t>
            </a:r>
            <a:r>
              <a:rPr lang="ru-RU" dirty="0"/>
              <a:t>) на всех устройствах. Это можно решить шаблонами автоматизации (</a:t>
            </a:r>
            <a:r>
              <a:rPr lang="ru-RU" dirty="0" err="1"/>
              <a:t>Ansible</a:t>
            </a:r>
            <a:r>
              <a:rPr lang="ru-RU" dirty="0"/>
              <a:t>, Python), но не руками.</a:t>
            </a:r>
          </a:p>
          <a:p>
            <a:r>
              <a:rPr lang="ru-RU" b="1" dirty="0"/>
              <a:t>Избыточность для простых сетей:</a:t>
            </a:r>
            <a:endParaRPr lang="ru-RU" dirty="0"/>
          </a:p>
          <a:p>
            <a:pPr lvl="1"/>
            <a:r>
              <a:rPr lang="ru-RU" dirty="0"/>
              <a:t>Если у вас сеть с 5-10 филиалами без сложных требований к политикам, настройка BGP будет подобна стрельбе из пушки по воробьям. EIGRP или OSPF справятся проще.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!</a:t>
            </a:r>
          </a:p>
          <a:p>
            <a:r>
              <a:rPr lang="ru-RU" b="1" dirty="0"/>
              <a:t>Полная изоляция и независимость филиалов (True </a:t>
            </a:r>
            <a:r>
              <a:rPr lang="ru-RU" b="1" dirty="0" err="1"/>
              <a:t>Segmentation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Каждый филиал (</a:t>
            </a:r>
            <a:r>
              <a:rPr lang="ru-RU" dirty="0" err="1"/>
              <a:t>Spoke</a:t>
            </a:r>
            <a:r>
              <a:rPr lang="ru-RU" dirty="0"/>
              <a:t>) представляет собой отдельную автономную систему (AS). Это обеспечивает четкую административную границу и изоляцию от сбоев в других филиалах. Ошибка в настройках маршрутизации в одном филиале с меньшей вероятностью "уронит" маршрутизацию в остальных.</a:t>
            </a:r>
          </a:p>
          <a:p>
            <a:r>
              <a:rPr lang="ru-RU" b="1" dirty="0"/>
              <a:t>Максимальная гибкость и контроль политик:</a:t>
            </a:r>
            <a:endParaRPr lang="ru-RU" dirty="0"/>
          </a:p>
          <a:p>
            <a:pPr lvl="1"/>
            <a:r>
              <a:rPr lang="ru-RU" dirty="0" err="1"/>
              <a:t>eBGP</a:t>
            </a:r>
            <a:r>
              <a:rPr lang="ru-RU" dirty="0"/>
              <a:t> предоставляет самый мощный инструментарий для управления трафиком с помощью атрибутов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MED). Можно легко манипулировать выбором пути на каждом узле независимо.</a:t>
            </a:r>
          </a:p>
          <a:p>
            <a:pPr lvl="1"/>
            <a:r>
              <a:rPr lang="ru-RU" dirty="0"/>
              <a:t>Легко реализовать сложные сценарии, например, когда определенный трафик из филиала должен выходить в интернет локально, а весь остальной — через центральный хаб.</a:t>
            </a:r>
          </a:p>
          <a:p>
            <a:r>
              <a:rPr lang="ru-RU" b="1" dirty="0"/>
              <a:t>Идеальное решение для приобретенных компаний/партнеров:</a:t>
            </a:r>
            <a:endParaRPr lang="ru-RU" dirty="0"/>
          </a:p>
          <a:p>
            <a:pPr lvl="1"/>
            <a:r>
              <a:rPr lang="ru-RU" dirty="0"/>
              <a:t>Если нужно подключить к своей сети другую организацию (партнера или недавно приобретенную компанию), </a:t>
            </a:r>
            <a:r>
              <a:rPr lang="ru-RU" dirty="0" err="1"/>
              <a:t>eBGP</a:t>
            </a:r>
            <a:r>
              <a:rPr lang="ru-RU" dirty="0"/>
              <a:t> является естественным выбором, так как моделирует отношения между разными административными доменами.</a:t>
            </a:r>
          </a:p>
          <a:p>
            <a:r>
              <a:rPr lang="ru-RU" b="1" dirty="0"/>
              <a:t>Упрощение конфигурации на </a:t>
            </a:r>
            <a:r>
              <a:rPr lang="ru-RU" b="1" dirty="0" err="1"/>
              <a:t>Spoke</a:t>
            </a:r>
            <a:r>
              <a:rPr lang="ru-RU" b="1" dirty="0"/>
              <a:t>:</a:t>
            </a:r>
            <a:endParaRPr lang="ru-RU" dirty="0"/>
          </a:p>
          <a:p>
            <a:pPr lvl="1"/>
            <a:r>
              <a:rPr lang="ru-RU" dirty="0"/>
              <a:t>Не требуется сложная настройка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или полной </a:t>
            </a:r>
            <a:r>
              <a:rPr lang="ru-RU" dirty="0" err="1"/>
              <a:t>mesh</a:t>
            </a:r>
            <a:r>
              <a:rPr lang="ru-RU" dirty="0"/>
              <a:t>-топологии </a:t>
            </a:r>
            <a:r>
              <a:rPr lang="ru-RU" dirty="0" err="1"/>
              <a:t>iBGP</a:t>
            </a:r>
            <a:r>
              <a:rPr lang="ru-RU" dirty="0"/>
              <a:t>. Каждый </a:t>
            </a:r>
            <a:r>
              <a:rPr lang="ru-RU" dirty="0" err="1"/>
              <a:t>Spoke</a:t>
            </a:r>
            <a:r>
              <a:rPr lang="ru-RU" dirty="0"/>
              <a:t> просто устанавливает </a:t>
            </a:r>
            <a:r>
              <a:rPr lang="ru-RU" dirty="0" err="1"/>
              <a:t>eBGP</a:t>
            </a:r>
            <a:r>
              <a:rPr lang="ru-RU" dirty="0"/>
              <a:t>-сессию с Хабом(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Упрощение фильтрации:</a:t>
            </a:r>
            <a:endParaRPr lang="ru-RU" dirty="0"/>
          </a:p>
          <a:p>
            <a:pPr lvl="1"/>
            <a:r>
              <a:rPr lang="ru-RU" dirty="0"/>
              <a:t>Фильтровать маршруты, приходящие от филиала с определенным номером AS, очень просто с помощью AS </a:t>
            </a:r>
            <a:r>
              <a:rPr lang="ru-RU" dirty="0" err="1"/>
              <a:t>Path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!!</a:t>
            </a:r>
          </a:p>
          <a:p>
            <a:r>
              <a:rPr lang="ru-RU" b="1" dirty="0"/>
              <a:t>Упрощенное управление ASN:</a:t>
            </a:r>
            <a:r>
              <a:rPr lang="ru-RU" dirty="0"/>
              <a:t> Использование одного номера </a:t>
            </a:r>
            <a:r>
              <a:rPr lang="ru-RU" dirty="0" err="1"/>
              <a:t>Autonomous</a:t>
            </a:r>
            <a:r>
              <a:rPr lang="ru-RU" dirty="0"/>
              <a:t> System (AS) для всех </a:t>
            </a:r>
            <a:r>
              <a:rPr lang="ru-RU" dirty="0" err="1"/>
              <a:t>Spokes</a:t>
            </a:r>
            <a:r>
              <a:rPr lang="ru-RU" dirty="0"/>
              <a:t> значительно снижает административную нагрузку по сравнению с уникальным AS на каждый </a:t>
            </a:r>
            <a:r>
              <a:rPr lang="ru-RU" dirty="0" err="1"/>
              <a:t>Spoke</a:t>
            </a:r>
            <a:r>
              <a:rPr lang="ru-RU" dirty="0"/>
              <a:t>. Не нужно отслеживать сотни уникальных номеров AS.</a:t>
            </a:r>
          </a:p>
          <a:p>
            <a:r>
              <a:rPr lang="ru-RU" b="1" dirty="0"/>
              <a:t>Четкое разделение доменов: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по определению разделяет маршрутные домены </a:t>
            </a:r>
            <a:r>
              <a:rPr lang="ru-RU" dirty="0" err="1"/>
              <a:t>Hub</a:t>
            </a:r>
            <a:r>
              <a:rPr lang="ru-RU" dirty="0"/>
              <a:t> и </a:t>
            </a:r>
            <a:r>
              <a:rPr lang="ru-RU" dirty="0" err="1"/>
              <a:t>Spokes</a:t>
            </a:r>
            <a:r>
              <a:rPr lang="ru-RU" dirty="0"/>
              <a:t>. Это обеспечивает четкую административную границу. Ошибки в настройках или колебания каналов на стороне </a:t>
            </a:r>
            <a:r>
              <a:rPr lang="ru-RU" dirty="0" err="1"/>
              <a:t>Spoke</a:t>
            </a:r>
            <a:r>
              <a:rPr lang="ru-RU" dirty="0"/>
              <a:t> изолируются в его AS и с меньшей вероятностью негативно повлияют на стабильность маршрутизации на </a:t>
            </a:r>
            <a:r>
              <a:rPr lang="ru-RU" dirty="0" err="1"/>
              <a:t>Hub</a:t>
            </a:r>
            <a:r>
              <a:rPr lang="ru-RU" dirty="0"/>
              <a:t> или в других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r>
              <a:rPr lang="ru-RU" b="1" dirty="0"/>
              <a:t>Мощь и гибкость политик BGP: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предоставляет полный контроль над распространением маршрутов с помощью стандартных атрибутов BGP (AS_PATH, LOCAL_PREF, MED). Это позволяет тонко настраивать предпочтения каналов, фильтровать маршруты и управлять трафиком на уровне анонсов.</a:t>
            </a:r>
          </a:p>
          <a:p>
            <a:r>
              <a:rPr lang="ru-RU" b="1" dirty="0"/>
              <a:t>Упрощенная фильтрация на </a:t>
            </a:r>
            <a:r>
              <a:rPr lang="ru-RU" b="1" dirty="0" err="1"/>
              <a:t>Hub</a:t>
            </a:r>
            <a:r>
              <a:rPr lang="ru-RU" b="1" dirty="0"/>
              <a:t>:</a:t>
            </a:r>
            <a:r>
              <a:rPr lang="ru-RU" dirty="0"/>
              <a:t> Можно легко фильтровать или манипулировать маршрутами для всей группы </a:t>
            </a:r>
            <a:r>
              <a:rPr lang="ru-RU" dirty="0" err="1"/>
              <a:t>Spokes</a:t>
            </a:r>
            <a:r>
              <a:rPr lang="ru-RU" dirty="0"/>
              <a:t> одновременно, используя фильтры по номеру AS (например,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as-path</a:t>
            </a:r>
            <a:r>
              <a:rPr lang="ru-RU" dirty="0"/>
              <a:t>).</a:t>
            </a:r>
          </a:p>
          <a:p>
            <a:r>
              <a:rPr lang="ru-RU" b="1" dirty="0"/>
              <a:t>Устранение необходимости в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:</a:t>
            </a:r>
            <a:r>
              <a:rPr lang="ru-RU" dirty="0"/>
              <a:t> В отличие от </a:t>
            </a:r>
            <a:r>
              <a:rPr lang="ru-RU" dirty="0" err="1"/>
              <a:t>iBGP</a:t>
            </a:r>
            <a:r>
              <a:rPr lang="ru-RU" dirty="0"/>
              <a:t>, </a:t>
            </a:r>
            <a:r>
              <a:rPr lang="ru-RU" dirty="0" err="1"/>
              <a:t>eBGP</a:t>
            </a:r>
            <a:r>
              <a:rPr lang="ru-RU" dirty="0"/>
              <a:t> не требует соблюдения правила полной </a:t>
            </a:r>
            <a:r>
              <a:rPr lang="ru-RU" dirty="0" err="1"/>
              <a:t>mesh</a:t>
            </a:r>
            <a:r>
              <a:rPr lang="ru-RU" dirty="0"/>
              <a:t>-топологии или настройки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для масштабирования. Каждый </a:t>
            </a:r>
            <a:r>
              <a:rPr lang="ru-RU" dirty="0" err="1"/>
              <a:t>Spoke</a:t>
            </a:r>
            <a:r>
              <a:rPr lang="ru-RU" dirty="0"/>
              <a:t> является </a:t>
            </a:r>
            <a:r>
              <a:rPr lang="ru-RU" dirty="0" err="1"/>
              <a:t>eBGP</a:t>
            </a:r>
            <a:r>
              <a:rPr lang="ru-RU" dirty="0"/>
              <a:t>-пиром только с </a:t>
            </a:r>
            <a:r>
              <a:rPr lang="ru-RU" dirty="0" err="1"/>
              <a:t>Hub</a:t>
            </a:r>
            <a:r>
              <a:rPr lang="ru-RU" dirty="0"/>
              <a:t>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Идеально для сценариев аутсорсинга или франчайзинга:</a:t>
            </a:r>
            <a:r>
              <a:rPr lang="ru-RU" dirty="0"/>
              <a:t> Если </a:t>
            </a:r>
            <a:r>
              <a:rPr lang="ru-RU" dirty="0" err="1"/>
              <a:t>Spokes</a:t>
            </a:r>
            <a:r>
              <a:rPr lang="ru-RU" dirty="0"/>
              <a:t> принадлежат не самой компании, а ее партнерам или франчайзи, модель </a:t>
            </a:r>
            <a:r>
              <a:rPr lang="ru-RU" dirty="0" err="1"/>
              <a:t>eBGP</a:t>
            </a:r>
            <a:r>
              <a:rPr lang="ru-RU" dirty="0"/>
              <a:t> идеально моделирует эти отношения "поставщик-клиент".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7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05699-DF41-29C3-0796-E8374DF1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BBF89-278E-4225-D766-95E1DBF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12A742-AAC3-17EC-515E-612BD8AE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7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66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B73C-06F9-94EC-4C7E-0370C862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74AFF-359B-4A30-9CA3-10217681D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E024A2-1577-9EBE-748D-B7CD8FF74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3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071-904D-535D-6A6A-634198A6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BCC9D5-4D13-AFAA-C734-2ABB7535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C0FE5E-BA1C-A0F4-080F-1EAE6945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8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78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6135-0F93-B424-9B9F-024FBE2D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78CA871-039B-D2D4-5382-F0672940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9CF1D28-0815-09B9-DAC6-0A0FC986B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190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SLA (Service Level Agreement)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— это 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соглашение об уровне обслуживания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которое заключается между провайдером услуг и его клиентами.</a:t>
            </a:r>
          </a:p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Основная цель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документа — обеспечить прозрачность взаимоотношений, чётко обозначив права и обязанности каждой стороны.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microsoft.com/office/2018/10/relationships/comments" Target="../comments/modernComment_107_0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6.mp4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video" Target="../media/media6.mp4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B04790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Построение </a:t>
            </a:r>
            <a:r>
              <a:rPr lang="en-US" sz="3000" dirty="0"/>
              <a:t>DMVPN </a:t>
            </a:r>
            <a:r>
              <a:rPr lang="ru-RU" sz="3000" dirty="0"/>
              <a:t>туннелей поверх </a:t>
            </a:r>
            <a:r>
              <a:rPr lang="en-US" sz="3000" dirty="0"/>
              <a:t>IPSec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4CB6-1DDC-592F-EF06-BC69C829E28D}"/>
              </a:ext>
            </a:extLst>
          </p:cNvPr>
          <p:cNvSpPr txBox="1"/>
          <p:nvPr/>
        </p:nvSpPr>
        <p:spPr>
          <a:xfrm>
            <a:off x="3764280" y="810094"/>
            <a:ext cx="5167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6F33B-1800-74F8-4414-03CBC78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10094"/>
            <a:ext cx="2814608" cy="41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0C708C2-41A9-85F7-BD8F-D9C3E518D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Проверка работы </a:t>
            </a:r>
            <a:r>
              <a:rPr lang="en-US" sz="3000" dirty="0"/>
              <a:t>DMVPN </a:t>
            </a:r>
            <a:r>
              <a:rPr lang="ru-RU" sz="3000" dirty="0"/>
              <a:t>туннелей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96DD2D-5A56-17DA-662B-F108165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77" y="815878"/>
            <a:ext cx="1562456" cy="1562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28BA48-CBE8-8415-093D-375AB416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32511"/>
            <a:ext cx="2675069" cy="1819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04E0D-6919-E50D-A2F7-F0B13F4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20" y="832511"/>
            <a:ext cx="2675070" cy="1825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28021-C822-B2BE-C6D4-303113655FDA}"/>
              </a:ext>
            </a:extLst>
          </p:cNvPr>
          <p:cNvSpPr txBox="1"/>
          <p:nvPr/>
        </p:nvSpPr>
        <p:spPr>
          <a:xfrm>
            <a:off x="6529738" y="2263973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9C90D8-62BB-0BD7-1A53-BDFAB13A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41" y="2734733"/>
            <a:ext cx="2101293" cy="21688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66799-29E6-AABB-05FD-8FF8514F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06" y="2734733"/>
            <a:ext cx="2197760" cy="21694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C4041B-68B4-84DD-390B-F1B95C4F3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776" y="2731926"/>
            <a:ext cx="3279024" cy="2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727BA8-489F-82B6-8301-96B52849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F38769B-5E97-6BFD-C6A6-07D2A666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6A586-49F9-94D0-A866-7D496100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4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6ACC8-6B03-02D9-6774-19908A8EE6BF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/>
              <a:t>point-to-multipoint non-broadcast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туннельных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151" y="2928212"/>
            <a:ext cx="3588850" cy="20319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618BB-AB49-0CFD-1538-A80AE3F9A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97" y="462943"/>
            <a:ext cx="1562456" cy="156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03A5C-307F-B94C-90C3-B76D496E10C0}"/>
              </a:ext>
            </a:extLst>
          </p:cNvPr>
          <p:cNvSpPr txBox="1"/>
          <p:nvPr/>
        </p:nvSpPr>
        <p:spPr>
          <a:xfrm>
            <a:off x="6263458" y="1871510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2AC455C0-FC7B-812C-29A0-1FD782E14C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550" y="2928212"/>
            <a:ext cx="3606443" cy="2031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C94E9-94BB-6028-25E4-E0AD19FE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52" y="973123"/>
            <a:ext cx="2317558" cy="18149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452C7-B547-D34B-B0D4-BE0CC3BE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849" y="973123"/>
            <a:ext cx="2341738" cy="180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396831B8-9998-63E9-154C-909A33210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OSPF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7CF523-3ED5-ECE3-57F1-77ED610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23880"/>
              </p:ext>
            </p:extLst>
          </p:nvPr>
        </p:nvGraphicFramePr>
        <p:xfrm>
          <a:off x="624979" y="147523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Динамическая адаптация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конфигурации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Быстрая конвергенция с </a:t>
                      </a:r>
                      <a:r>
                        <a:rPr lang="en-US" b="1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дизайну сети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Нагрузка на ЦПУ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Стандартизация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Масштабируемость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6FA5B3D7-8DB2-0ADA-0BDC-F3DCD4E6D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79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68073DE6-D2D9-CEE0-3E19-A8577E349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7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FAF1275C-D806-552D-C900-C0B1A3E0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iBGP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82DCA-E57F-6DCA-0696-273E52F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9C35E-AAA9-6FA9-F40D-13CB4E3709D8}"/>
              </a:ext>
            </a:extLst>
          </p:cNvPr>
          <p:cNvSpPr txBox="1"/>
          <p:nvPr/>
        </p:nvSpPr>
        <p:spPr>
          <a:xfrm>
            <a:off x="3764280" y="810094"/>
            <a:ext cx="51679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ы настроены как </a:t>
            </a:r>
            <a:r>
              <a:rPr lang="en-US" b="1" dirty="0"/>
              <a:t>Route Reflector </a:t>
            </a:r>
            <a:r>
              <a:rPr lang="ru-RU" dirty="0"/>
              <a:t>серверы.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настроены как </a:t>
            </a:r>
            <a:r>
              <a:rPr lang="en-US" b="1" dirty="0"/>
              <a:t>Route Reflector </a:t>
            </a:r>
            <a:r>
              <a:rPr lang="ru-RU" dirty="0"/>
              <a:t> клиенты.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Каждое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DMVPN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облако помещено в отдельный </a:t>
            </a:r>
            <a:r>
              <a:rPr lang="en-US" b="1" dirty="0">
                <a:solidFill>
                  <a:srgbClr val="FF0000"/>
                </a:solidFill>
              </a:rPr>
              <a:t>cluster-id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DABC56-C1E9-892D-132F-AE967682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01" y="3318879"/>
            <a:ext cx="1562456" cy="156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6AEC-4279-6955-4D6F-88B8A649557B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35219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iBGP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0F31-2869-5BDF-2E13-D7470464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784DDE4A-4E0C-520A-AB9E-1C2C40AEC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iBGP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0BF351B-23B2-EE87-69C8-2E8DABCC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6045"/>
              </p:ext>
            </p:extLst>
          </p:nvPr>
        </p:nvGraphicFramePr>
        <p:xfrm>
          <a:off x="624979" y="1053993"/>
          <a:ext cx="7894042" cy="36931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Идеальное разделение транспортной и клиентской сетей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Высокий порог входа и сложность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Бескомпромиссная масштабируемость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Более 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Гибкость и контроль политик маршрутизации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Требует тщательного проектирования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Стабильность и предсказуемость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Идеальная поддержка мульти-</a:t>
                      </a:r>
                      <a:r>
                        <a:rPr lang="ru-RU" b="1" dirty="0" err="1"/>
                        <a:t>хабной</a:t>
                      </a:r>
                      <a:r>
                        <a:rPr lang="ru-RU" b="1" dirty="0"/>
                        <a:t> архитектуры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Меньшая автоматизация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Отсутствие проблем с DMVPN </a:t>
                      </a:r>
                      <a:r>
                        <a:rPr lang="ru-RU" b="1" dirty="0" err="1"/>
                        <a:t>Phase</a:t>
                      </a:r>
                      <a:r>
                        <a:rPr lang="ru-RU" b="1" dirty="0"/>
                        <a:t> 3 (</a:t>
                      </a:r>
                      <a:r>
                        <a:rPr lang="ru-RU" b="1" dirty="0" err="1"/>
                        <a:t>Spoke-to-Spoke</a:t>
                      </a:r>
                      <a:r>
                        <a:rPr lang="ru-RU" b="1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10285C80-984F-A06E-B510-0881A3604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E0DBF62F-AFC4-B64B-6B4C-3260E64DF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907D35D4-2A87-F079-D82A-89878E755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Дизайн сети с </a:t>
            </a:r>
            <a:r>
              <a:rPr lang="en-US" sz="3000" dirty="0"/>
              <a:t>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05937-CCD0-3836-A5DE-B35586F1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7" y="872455"/>
            <a:ext cx="3660402" cy="36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2904C-68F2-2474-4936-C15E4C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60" y="872455"/>
            <a:ext cx="359408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402AA-5EE9-9E72-1464-D7F6B75F7DD7}"/>
              </a:ext>
            </a:extLst>
          </p:cNvPr>
          <p:cNvSpPr txBox="1"/>
          <p:nvPr/>
        </p:nvSpPr>
        <p:spPr>
          <a:xfrm>
            <a:off x="5455921" y="4472455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Одна AS на все </a:t>
            </a:r>
            <a:r>
              <a:rPr lang="ru-RU" b="1" dirty="0" err="1"/>
              <a:t>Spoke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62F90-2F49-6413-24D0-60A2843D56BD}"/>
              </a:ext>
            </a:extLst>
          </p:cNvPr>
          <p:cNvSpPr txBox="1"/>
          <p:nvPr/>
        </p:nvSpPr>
        <p:spPr>
          <a:xfrm>
            <a:off x="855551" y="4472455"/>
            <a:ext cx="256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Каждый </a:t>
            </a:r>
            <a:r>
              <a:rPr lang="en-US" b="1" dirty="0"/>
              <a:t>Spoke </a:t>
            </a:r>
            <a:r>
              <a:rPr lang="ru-RU" b="1" dirty="0"/>
              <a:t>в своей </a:t>
            </a:r>
            <a:r>
              <a:rPr lang="en-US" b="1" dirty="0"/>
              <a:t>AS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5249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23F7-FB61-4BFF-B5A9-D85E5622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382D68E2-6297-32A2-7146-4A879B55E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DFB8A-CDF5-27EE-C4B7-4AE507C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0839-111C-5F42-69F3-945F1B82163A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1DCC-D730-72D6-0DB0-84244FBD8C69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F0E8FB-7FD4-8255-5990-82C19F1B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80902" y="4769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C43F99E2-CF64-9951-E889-7318ED312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0900" y="2571707"/>
            <a:ext cx="3849845" cy="2191883"/>
          </a:xfrm>
          <a:prstGeom prst="rect">
            <a:avLst/>
          </a:prstGeom>
        </p:spPr>
      </p:pic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EF644F0D-3DC7-0812-022F-777E0E9FE8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6836" y="2571707"/>
            <a:ext cx="3849845" cy="21918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A119DE-4368-2B4A-BB30-A8C5C4CB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902" y="654343"/>
            <a:ext cx="2955600" cy="18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032AA1-ADF9-7958-B536-F4691AB90E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9518" y="654343"/>
            <a:ext cx="30622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9900"/>
    </mc:Choice>
    <mc:Fallback xmlns="">
      <p:transition spd="slow" advTm="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E8F5-559F-B60E-B6AC-B94F230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8BB5DAF3-0FFD-396D-5E99-2205CCE8B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eBGP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FB4D36-A0C2-3B6C-8C99-24E7C6EE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21267"/>
              </p:ext>
            </p:extLst>
          </p:nvPr>
        </p:nvGraphicFramePr>
        <p:xfrm>
          <a:off x="624979" y="1053993"/>
          <a:ext cx="7894042" cy="33985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Упрощенное управление </a:t>
                      </a:r>
                      <a:r>
                        <a:rPr lang="en-US" b="1" dirty="0"/>
                        <a:t>ASN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Главная проблема: </a:t>
                      </a:r>
                      <a:r>
                        <a:rPr lang="ru-RU" b="1" dirty="0" err="1"/>
                        <a:t>Loop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Prevention</a:t>
                      </a:r>
                      <a:r>
                        <a:rPr lang="ru-RU" b="1" dirty="0"/>
                        <a:t> и AS_PATH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Четкое разделение доменов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Мощь и гибкость политик BGP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Упрощенная фильтрация на </a:t>
                      </a:r>
                      <a:r>
                        <a:rPr lang="en-US" b="1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Устранение необходимости в </a:t>
                      </a:r>
                      <a:r>
                        <a:rPr lang="ru-RU" b="1" dirty="0" err="1"/>
                        <a:t>Route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Reflector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 для сценариев аутсорсинга или франчайзинга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C7B597E2-88F3-DA42-02C5-DE54C6553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312AE6EA-831D-CC35-4164-DF7732466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6A87-B414-4EA0-AE7E-6CC4773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D637313B-C15C-2DFF-E90A-EB10DF5D1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661563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 ELTEX-ESR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E9A76-111B-D77D-BFEF-0968A543FB88}"/>
              </a:ext>
            </a:extLst>
          </p:cNvPr>
          <p:cNvSpPr txBox="1"/>
          <p:nvPr/>
        </p:nvSpPr>
        <p:spPr>
          <a:xfrm>
            <a:off x="3764280" y="810094"/>
            <a:ext cx="5167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3AFDD-8516-A128-CB92-6A7449F972FA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8DD29-F1E0-B040-C2EF-9367A3E5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734593"/>
            <a:ext cx="3448501" cy="4212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70DDE-E7D1-700F-CECF-0F9AD617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 ELTEX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00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4465593-8632-0D94-A3CF-A25F38C43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7346"/>
              </p:ext>
            </p:extLst>
          </p:nvPr>
        </p:nvGraphicFramePr>
        <p:xfrm>
          <a:off x="314793" y="539750"/>
          <a:ext cx="8589365" cy="40335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717873">
                  <a:extLst>
                    <a:ext uri="{9D8B030D-6E8A-4147-A177-3AD203B41FA5}">
                      <a16:colId xmlns:a16="http://schemas.microsoft.com/office/drawing/2014/main" val="4145802297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722570005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445156793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518049279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5551666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Критерий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ПРОТОКОЛ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5925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OSPF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iBGP (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с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Route Reflector)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(уникальный AS на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(один AS на все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Spokes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2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Сложность настройки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Очень высокая (требует </a:t>
                      </a:r>
                      <a:r>
                        <a:rPr lang="en-US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-in)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5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Масштабируемость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 (до 100 узлов)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(1000+ узлов)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(1000+ узлов)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(1000+ узлов)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0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Контроль политик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Ограниченный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 (атрибуты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BGP)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 (атрибуты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Максимальный (атрибуты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7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Конвергенция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Медленная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6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Поддержка </a:t>
                      </a:r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Phase 3 (Spoke-to-Spoke)</a:t>
                      </a:r>
                      <a:endParaRPr lang="ru-RU" sz="1200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Требует настройки типа сети (p2mp)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Отличная (корректная работа с Next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Hop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Хорошая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Проблемная (требует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allowas-in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ослабляет защиту от петель)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3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Адм. затраты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Низкие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Высокие (управление пулом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AS)	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Средние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6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1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AA91-FF36-8C7F-F22D-3BE8FAF5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CA05A22-B65A-0D0B-7728-F632BE069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993116"/>
              </p:ext>
            </p:extLst>
          </p:nvPr>
        </p:nvGraphicFramePr>
        <p:xfrm>
          <a:off x="314793" y="539750"/>
          <a:ext cx="8589365" cy="192532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717873">
                  <a:extLst>
                    <a:ext uri="{9D8B030D-6E8A-4147-A177-3AD203B41FA5}">
                      <a16:colId xmlns:a16="http://schemas.microsoft.com/office/drawing/2014/main" val="4145802297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722570005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445156793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3518049279"/>
                    </a:ext>
                  </a:extLst>
                </a:gridCol>
                <a:gridCol w="1717873">
                  <a:extLst>
                    <a:ext uri="{9D8B030D-6E8A-4147-A177-3AD203B41FA5}">
                      <a16:colId xmlns:a16="http://schemas.microsoft.com/office/drawing/2014/main" val="25551666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Критерий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ПРОТОКОЛ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5925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OSPF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iBGP (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с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Route Reflector)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(уникальный AS на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eBGP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(один AS на все </a:t>
                      </a:r>
                      <a:r>
                        <a:rPr lang="ru-RU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Spokes</a:t>
                      </a:r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)</a:t>
                      </a:r>
                      <a:endParaRPr lang="ru-RU" sz="1200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2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Главный недостаток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Сложность диагностики, нагрузка на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Требует настройки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Route Reflector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Управление множеством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ASN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Необходимость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allowas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-in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</a:t>
                      </a:r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риск петель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5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Главное преимущество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Баланс простоты и функциональности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Мощь BGP без сложностей </a:t>
                      </a:r>
                      <a:r>
                        <a:rPr lang="ru-RU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eBGP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Максимальная изоляция узлов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Четкое разделение доменов (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Hub-Spoke)</a:t>
                      </a:r>
                      <a:endParaRPr lang="ru-RU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06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1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1158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AES/SHA, RSA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03030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101682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A95E-E3E5-32B0-C4C4-40CDA394B7D8}"/>
              </a:ext>
            </a:extLst>
          </p:cNvPr>
          <p:cNvSpPr txBox="1"/>
          <p:nvPr/>
        </p:nvSpPr>
        <p:spPr>
          <a:xfrm>
            <a:off x="4884419" y="1016820"/>
            <a:ext cx="40783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</a:p>
          <a:p>
            <a:endParaRPr lang="ru-RU" dirty="0"/>
          </a:p>
          <a:p>
            <a:endParaRPr lang="ru-RU" b="1" dirty="0"/>
          </a:p>
          <a:p>
            <a:r>
              <a:rPr lang="en-US" b="1" dirty="0"/>
              <a:t>DMVPN Cloud 1: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2592</Words>
  <Application>Microsoft Office PowerPoint</Application>
  <PresentationFormat>Экран (16:9)</PresentationFormat>
  <Paragraphs>286</Paragraphs>
  <Slides>28</Slides>
  <Notes>27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Roboto</vt:lpstr>
      <vt:lpstr>Courier New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Построение DMVPN туннелей поверх IPSec</vt:lpstr>
      <vt:lpstr>Проверка работы DMVPN туннелей</vt:lpstr>
      <vt:lpstr>Схема c OSPF</vt:lpstr>
      <vt:lpstr>Проверка работы OSPF </vt:lpstr>
      <vt:lpstr>Достоинства и недостатки OSPF в DMVPN </vt:lpstr>
      <vt:lpstr>Схема c iBGP</vt:lpstr>
      <vt:lpstr>Проверка работы iBGP </vt:lpstr>
      <vt:lpstr>Достоинства и недостатки iBGP в DMVPN </vt:lpstr>
      <vt:lpstr>Дизайн сети с eBGP</vt:lpstr>
      <vt:lpstr>Схема c eBGP</vt:lpstr>
      <vt:lpstr>Проверка работы eBGP </vt:lpstr>
      <vt:lpstr>Достоинства и недостатки eBGP в DMVPN </vt:lpstr>
      <vt:lpstr>Схема c eBGP ELTEX-ESR</vt:lpstr>
      <vt:lpstr>Проверка работы eBGP ELTEX </vt:lpstr>
      <vt:lpstr>Презентация PowerPoint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18</cp:revision>
  <cp:lastPrinted>2025-09-07T12:05:11Z</cp:lastPrinted>
  <dcterms:modified xsi:type="dcterms:W3CDTF">2025-09-22T14:15:56Z</dcterms:modified>
</cp:coreProperties>
</file>